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3" r:id="rId1"/>
  </p:sld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82" autoAdjust="0"/>
    <p:restoredTop sz="90929"/>
  </p:normalViewPr>
  <p:slideViewPr>
    <p:cSldViewPr>
      <p:cViewPr varScale="1">
        <p:scale>
          <a:sx n="86" d="100"/>
          <a:sy n="86" d="100"/>
        </p:scale>
        <p:origin x="166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9D365C-D02B-4653-B635-450D2E7DE2C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BA2771E-9D0B-447B-BFF0-B1EB9264FAF2}">
      <dgm:prSet phldrT="[Text]"/>
      <dgm:spPr/>
      <dgm:t>
        <a:bodyPr/>
        <a:lstStyle/>
        <a:p>
          <a:r>
            <a:rPr lang="en-US" dirty="0"/>
            <a:t>Front Office</a:t>
          </a:r>
          <a:endParaRPr lang="tr-TR" dirty="0"/>
        </a:p>
      </dgm:t>
    </dgm:pt>
    <dgm:pt modelId="{355927A7-DD30-417C-937D-CA67962CD8BB}" type="parTrans" cxnId="{F3C6580B-1FBB-4CA6-B303-8B32B4BB36CE}">
      <dgm:prSet/>
      <dgm:spPr/>
      <dgm:t>
        <a:bodyPr/>
        <a:lstStyle/>
        <a:p>
          <a:endParaRPr lang="tr-TR"/>
        </a:p>
      </dgm:t>
    </dgm:pt>
    <dgm:pt modelId="{E728ABA2-DF4B-4851-96EE-BC93C4CF32B8}" type="sibTrans" cxnId="{F3C6580B-1FBB-4CA6-B303-8B32B4BB36CE}">
      <dgm:prSet/>
      <dgm:spPr/>
      <dgm:t>
        <a:bodyPr/>
        <a:lstStyle/>
        <a:p>
          <a:endParaRPr lang="tr-TR"/>
        </a:p>
      </dgm:t>
    </dgm:pt>
    <dgm:pt modelId="{4B0BB234-F804-4156-A7B8-79FB727C8B91}">
      <dgm:prSet phldrT="[Text]"/>
      <dgm:spPr/>
      <dgm:t>
        <a:bodyPr/>
        <a:lstStyle/>
        <a:p>
          <a:r>
            <a:rPr lang="en-US" dirty="0"/>
            <a:t>Housekeeping</a:t>
          </a:r>
          <a:endParaRPr lang="tr-TR" dirty="0"/>
        </a:p>
      </dgm:t>
    </dgm:pt>
    <dgm:pt modelId="{D4CB8C86-21A7-47BF-91DC-C82943B206D2}" type="parTrans" cxnId="{C46D2DC5-E889-4785-A2CB-0A104CE44FF8}">
      <dgm:prSet/>
      <dgm:spPr/>
      <dgm:t>
        <a:bodyPr/>
        <a:lstStyle/>
        <a:p>
          <a:endParaRPr lang="tr-TR"/>
        </a:p>
      </dgm:t>
    </dgm:pt>
    <dgm:pt modelId="{09DAD6A5-60DD-405D-8B65-54F3CBFB9E90}" type="sibTrans" cxnId="{C46D2DC5-E889-4785-A2CB-0A104CE44FF8}">
      <dgm:prSet/>
      <dgm:spPr/>
      <dgm:t>
        <a:bodyPr/>
        <a:lstStyle/>
        <a:p>
          <a:endParaRPr lang="tr-TR"/>
        </a:p>
      </dgm:t>
    </dgm:pt>
    <dgm:pt modelId="{3BC821EF-19DC-496A-8B70-2FCC5C3CAE0E}" type="pres">
      <dgm:prSet presAssocID="{3D9D365C-D02B-4653-B635-450D2E7DE2C5}" presName="diagram" presStyleCnt="0">
        <dgm:presLayoutVars>
          <dgm:dir/>
          <dgm:resizeHandles val="exact"/>
        </dgm:presLayoutVars>
      </dgm:prSet>
      <dgm:spPr/>
    </dgm:pt>
    <dgm:pt modelId="{0B1A7C16-85E9-4F13-8DC8-9B0EA2035608}" type="pres">
      <dgm:prSet presAssocID="{2BA2771E-9D0B-447B-BFF0-B1EB9264FAF2}" presName="node" presStyleLbl="node1" presStyleIdx="0" presStyleCnt="2">
        <dgm:presLayoutVars>
          <dgm:bulletEnabled val="1"/>
        </dgm:presLayoutVars>
      </dgm:prSet>
      <dgm:spPr/>
    </dgm:pt>
    <dgm:pt modelId="{9960241C-F122-4B7B-BAD0-36C651E17FA7}" type="pres">
      <dgm:prSet presAssocID="{E728ABA2-DF4B-4851-96EE-BC93C4CF32B8}" presName="sibTrans" presStyleCnt="0"/>
      <dgm:spPr/>
    </dgm:pt>
    <dgm:pt modelId="{A85E52B4-15AD-43CF-B8AC-2DA899DD4503}" type="pres">
      <dgm:prSet presAssocID="{4B0BB234-F804-4156-A7B8-79FB727C8B91}" presName="node" presStyleLbl="node1" presStyleIdx="1" presStyleCnt="2">
        <dgm:presLayoutVars>
          <dgm:bulletEnabled val="1"/>
        </dgm:presLayoutVars>
      </dgm:prSet>
      <dgm:spPr/>
    </dgm:pt>
  </dgm:ptLst>
  <dgm:cxnLst>
    <dgm:cxn modelId="{8FA8F802-7FAC-4598-A186-BF26D4CB0F74}" type="presOf" srcId="{4B0BB234-F804-4156-A7B8-79FB727C8B91}" destId="{A85E52B4-15AD-43CF-B8AC-2DA899DD4503}" srcOrd="0" destOrd="0" presId="urn:microsoft.com/office/officeart/2005/8/layout/default"/>
    <dgm:cxn modelId="{F3C6580B-1FBB-4CA6-B303-8B32B4BB36CE}" srcId="{3D9D365C-D02B-4653-B635-450D2E7DE2C5}" destId="{2BA2771E-9D0B-447B-BFF0-B1EB9264FAF2}" srcOrd="0" destOrd="0" parTransId="{355927A7-DD30-417C-937D-CA67962CD8BB}" sibTransId="{E728ABA2-DF4B-4851-96EE-BC93C4CF32B8}"/>
    <dgm:cxn modelId="{DDCEA055-61EA-486E-8781-1DFECC220BA0}" type="presOf" srcId="{3D9D365C-D02B-4653-B635-450D2E7DE2C5}" destId="{3BC821EF-19DC-496A-8B70-2FCC5C3CAE0E}" srcOrd="0" destOrd="0" presId="urn:microsoft.com/office/officeart/2005/8/layout/default"/>
    <dgm:cxn modelId="{C46D2DC5-E889-4785-A2CB-0A104CE44FF8}" srcId="{3D9D365C-D02B-4653-B635-450D2E7DE2C5}" destId="{4B0BB234-F804-4156-A7B8-79FB727C8B91}" srcOrd="1" destOrd="0" parTransId="{D4CB8C86-21A7-47BF-91DC-C82943B206D2}" sibTransId="{09DAD6A5-60DD-405D-8B65-54F3CBFB9E90}"/>
    <dgm:cxn modelId="{958CD8F1-8248-4BE0-B666-9630AA6757B6}" type="presOf" srcId="{2BA2771E-9D0B-447B-BFF0-B1EB9264FAF2}" destId="{0B1A7C16-85E9-4F13-8DC8-9B0EA2035608}" srcOrd="0" destOrd="0" presId="urn:microsoft.com/office/officeart/2005/8/layout/default"/>
    <dgm:cxn modelId="{8781225C-0676-4E49-946F-1CF8DF0C9F1E}" type="presParOf" srcId="{3BC821EF-19DC-496A-8B70-2FCC5C3CAE0E}" destId="{0B1A7C16-85E9-4F13-8DC8-9B0EA2035608}" srcOrd="0" destOrd="0" presId="urn:microsoft.com/office/officeart/2005/8/layout/default"/>
    <dgm:cxn modelId="{ED5857A3-7699-4860-8198-C7BF5B7DCB18}" type="presParOf" srcId="{3BC821EF-19DC-496A-8B70-2FCC5C3CAE0E}" destId="{9960241C-F122-4B7B-BAD0-36C651E17FA7}" srcOrd="1" destOrd="0" presId="urn:microsoft.com/office/officeart/2005/8/layout/default"/>
    <dgm:cxn modelId="{ADA2C54F-8CA5-4C00-A781-6DB2448EA0A0}" type="presParOf" srcId="{3BC821EF-19DC-496A-8B70-2FCC5C3CAE0E}" destId="{A85E52B4-15AD-43CF-B8AC-2DA899DD450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74D9E9-0D5E-46D5-9628-4844771B13D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86E0460-A118-40B2-8157-71C31E6625E1}">
      <dgm:prSet phldrT="[Text]"/>
      <dgm:spPr/>
      <dgm:t>
        <a:bodyPr/>
        <a:lstStyle/>
        <a:p>
          <a:r>
            <a:rPr lang="en-US" dirty="0"/>
            <a:t>Period Evaluation </a:t>
          </a:r>
          <a:r>
            <a:rPr lang="en-US" dirty="0">
              <a:latin typeface="Century Gothic" panose="020B0502020202020204" pitchFamily="34" charset="0"/>
            </a:rPr>
            <a:t>→ Various Statistics</a:t>
          </a:r>
          <a:endParaRPr lang="tr-TR" dirty="0"/>
        </a:p>
      </dgm:t>
    </dgm:pt>
    <dgm:pt modelId="{AEDD57D5-F200-4352-AEDF-C538B52517A7}" type="parTrans" cxnId="{348F1115-B903-4851-ABB8-4312210961EE}">
      <dgm:prSet/>
      <dgm:spPr/>
      <dgm:t>
        <a:bodyPr/>
        <a:lstStyle/>
        <a:p>
          <a:endParaRPr lang="tr-TR"/>
        </a:p>
      </dgm:t>
    </dgm:pt>
    <dgm:pt modelId="{BCAA0060-A626-42F2-8862-B1B46023BF82}" type="sibTrans" cxnId="{348F1115-B903-4851-ABB8-4312210961EE}">
      <dgm:prSet/>
      <dgm:spPr/>
      <dgm:t>
        <a:bodyPr/>
        <a:lstStyle/>
        <a:p>
          <a:endParaRPr lang="tr-TR"/>
        </a:p>
      </dgm:t>
    </dgm:pt>
    <dgm:pt modelId="{20229572-CA2A-406F-8E49-2B2C481D3A5D}">
      <dgm:prSet/>
      <dgm:spPr/>
      <dgm:t>
        <a:bodyPr/>
        <a:lstStyle/>
        <a:p>
          <a:r>
            <a:rPr lang="en-US"/>
            <a:t>Budgeting (Revenue / Expenses)</a:t>
          </a:r>
          <a:endParaRPr lang="tr-TR" dirty="0"/>
        </a:p>
      </dgm:t>
    </dgm:pt>
    <dgm:pt modelId="{CE406F61-7068-4751-88C3-BFF2B25F2E04}" type="parTrans" cxnId="{75E8EB9F-A89F-476A-A909-E0A8F81261AD}">
      <dgm:prSet/>
      <dgm:spPr/>
      <dgm:t>
        <a:bodyPr/>
        <a:lstStyle/>
        <a:p>
          <a:endParaRPr lang="tr-TR"/>
        </a:p>
      </dgm:t>
    </dgm:pt>
    <dgm:pt modelId="{2FBDFC2A-DA77-402E-927D-140A8A01B0A7}" type="sibTrans" cxnId="{75E8EB9F-A89F-476A-A909-E0A8F81261AD}">
      <dgm:prSet/>
      <dgm:spPr/>
      <dgm:t>
        <a:bodyPr/>
        <a:lstStyle/>
        <a:p>
          <a:endParaRPr lang="tr-TR"/>
        </a:p>
      </dgm:t>
    </dgm:pt>
    <dgm:pt modelId="{8B222D69-2813-41E7-90A7-F35DD2414BF0}">
      <dgm:prSet/>
      <dgm:spPr/>
      <dgm:t>
        <a:bodyPr/>
        <a:lstStyle/>
        <a:p>
          <a:r>
            <a:rPr lang="en-US"/>
            <a:t>Room Sales Forecasting Concepts / Techniques</a:t>
          </a:r>
          <a:endParaRPr lang="tr-TR" dirty="0"/>
        </a:p>
      </dgm:t>
    </dgm:pt>
    <dgm:pt modelId="{8BED3BE6-7C4B-40B7-AC15-5F5662F8A3E3}" type="parTrans" cxnId="{BD4506D1-1804-4557-93CE-0853E03EBA08}">
      <dgm:prSet/>
      <dgm:spPr/>
      <dgm:t>
        <a:bodyPr/>
        <a:lstStyle/>
        <a:p>
          <a:endParaRPr lang="tr-TR"/>
        </a:p>
      </dgm:t>
    </dgm:pt>
    <dgm:pt modelId="{C2CE6B01-6ABC-40D8-B3DD-CA9AA0974760}" type="sibTrans" cxnId="{BD4506D1-1804-4557-93CE-0853E03EBA08}">
      <dgm:prSet/>
      <dgm:spPr/>
      <dgm:t>
        <a:bodyPr/>
        <a:lstStyle/>
        <a:p>
          <a:endParaRPr lang="tr-TR"/>
        </a:p>
      </dgm:t>
    </dgm:pt>
    <dgm:pt modelId="{2AF7DDC7-E554-44BF-A90D-F5A50C35E9E2}">
      <dgm:prSet/>
      <dgm:spPr/>
      <dgm:t>
        <a:bodyPr/>
        <a:lstStyle/>
        <a:p>
          <a:r>
            <a:rPr lang="en-US"/>
            <a:t>Room Pricing</a:t>
          </a:r>
          <a:endParaRPr lang="tr-TR" dirty="0"/>
        </a:p>
      </dgm:t>
    </dgm:pt>
    <dgm:pt modelId="{0D42259B-7654-4197-9347-186CEA379752}" type="parTrans" cxnId="{28FD84C2-4E44-4561-84E5-A365E520ED52}">
      <dgm:prSet/>
      <dgm:spPr/>
      <dgm:t>
        <a:bodyPr/>
        <a:lstStyle/>
        <a:p>
          <a:endParaRPr lang="tr-TR"/>
        </a:p>
      </dgm:t>
    </dgm:pt>
    <dgm:pt modelId="{3B6D904B-96AE-494C-8770-5530D699D3EB}" type="sibTrans" cxnId="{28FD84C2-4E44-4561-84E5-A365E520ED52}">
      <dgm:prSet/>
      <dgm:spPr/>
      <dgm:t>
        <a:bodyPr/>
        <a:lstStyle/>
        <a:p>
          <a:endParaRPr lang="tr-TR"/>
        </a:p>
      </dgm:t>
    </dgm:pt>
    <dgm:pt modelId="{FF406E02-1619-40F6-B4D0-DEEA5D27619C}" type="pres">
      <dgm:prSet presAssocID="{8C74D9E9-0D5E-46D5-9628-4844771B13DE}" presName="diagram" presStyleCnt="0">
        <dgm:presLayoutVars>
          <dgm:dir/>
          <dgm:resizeHandles val="exact"/>
        </dgm:presLayoutVars>
      </dgm:prSet>
      <dgm:spPr/>
    </dgm:pt>
    <dgm:pt modelId="{A18DAA94-EB99-4344-89F5-DF9E4B8B3F8F}" type="pres">
      <dgm:prSet presAssocID="{2AF7DDC7-E554-44BF-A90D-F5A50C35E9E2}" presName="node" presStyleLbl="node1" presStyleIdx="0" presStyleCnt="4">
        <dgm:presLayoutVars>
          <dgm:bulletEnabled val="1"/>
        </dgm:presLayoutVars>
      </dgm:prSet>
      <dgm:spPr/>
    </dgm:pt>
    <dgm:pt modelId="{D9C1E9EE-6F92-4559-A83C-A75590ACACA9}" type="pres">
      <dgm:prSet presAssocID="{3B6D904B-96AE-494C-8770-5530D699D3EB}" presName="sibTrans" presStyleCnt="0"/>
      <dgm:spPr/>
    </dgm:pt>
    <dgm:pt modelId="{6012DCB9-CAFC-4F04-ABBC-B0717769139C}" type="pres">
      <dgm:prSet presAssocID="{8B222D69-2813-41E7-90A7-F35DD2414BF0}" presName="node" presStyleLbl="node1" presStyleIdx="1" presStyleCnt="4">
        <dgm:presLayoutVars>
          <dgm:bulletEnabled val="1"/>
        </dgm:presLayoutVars>
      </dgm:prSet>
      <dgm:spPr/>
    </dgm:pt>
    <dgm:pt modelId="{E7E633B8-1252-4038-98A0-91B6E5F8828A}" type="pres">
      <dgm:prSet presAssocID="{C2CE6B01-6ABC-40D8-B3DD-CA9AA0974760}" presName="sibTrans" presStyleCnt="0"/>
      <dgm:spPr/>
    </dgm:pt>
    <dgm:pt modelId="{69764C82-2D85-47A6-AA4A-D00C67258898}" type="pres">
      <dgm:prSet presAssocID="{386E0460-A118-40B2-8157-71C31E6625E1}" presName="node" presStyleLbl="node1" presStyleIdx="2" presStyleCnt="4">
        <dgm:presLayoutVars>
          <dgm:bulletEnabled val="1"/>
        </dgm:presLayoutVars>
      </dgm:prSet>
      <dgm:spPr/>
    </dgm:pt>
    <dgm:pt modelId="{8FAB233C-2E6B-4A35-BA76-6E5D0C350C47}" type="pres">
      <dgm:prSet presAssocID="{BCAA0060-A626-42F2-8862-B1B46023BF82}" presName="sibTrans" presStyleCnt="0"/>
      <dgm:spPr/>
    </dgm:pt>
    <dgm:pt modelId="{87D9C0A1-FA58-414D-A9EF-93C62401CC7A}" type="pres">
      <dgm:prSet presAssocID="{20229572-CA2A-406F-8E49-2B2C481D3A5D}" presName="node" presStyleLbl="node1" presStyleIdx="3" presStyleCnt="4">
        <dgm:presLayoutVars>
          <dgm:bulletEnabled val="1"/>
        </dgm:presLayoutVars>
      </dgm:prSet>
      <dgm:spPr/>
    </dgm:pt>
  </dgm:ptLst>
  <dgm:cxnLst>
    <dgm:cxn modelId="{348F1115-B903-4851-ABB8-4312210961EE}" srcId="{8C74D9E9-0D5E-46D5-9628-4844771B13DE}" destId="{386E0460-A118-40B2-8157-71C31E6625E1}" srcOrd="2" destOrd="0" parTransId="{AEDD57D5-F200-4352-AEDF-C538B52517A7}" sibTransId="{BCAA0060-A626-42F2-8862-B1B46023BF82}"/>
    <dgm:cxn modelId="{329ACA23-EE16-426A-B69F-A71E08EB5984}" type="presOf" srcId="{386E0460-A118-40B2-8157-71C31E6625E1}" destId="{69764C82-2D85-47A6-AA4A-D00C67258898}" srcOrd="0" destOrd="0" presId="urn:microsoft.com/office/officeart/2005/8/layout/default"/>
    <dgm:cxn modelId="{4B115479-2BC9-4815-A78E-D604E22485B3}" type="presOf" srcId="{8C74D9E9-0D5E-46D5-9628-4844771B13DE}" destId="{FF406E02-1619-40F6-B4D0-DEEA5D27619C}" srcOrd="0" destOrd="0" presId="urn:microsoft.com/office/officeart/2005/8/layout/default"/>
    <dgm:cxn modelId="{83C4FA85-CACB-44E2-8B2B-94D201F5F6A6}" type="presOf" srcId="{2AF7DDC7-E554-44BF-A90D-F5A50C35E9E2}" destId="{A18DAA94-EB99-4344-89F5-DF9E4B8B3F8F}" srcOrd="0" destOrd="0" presId="urn:microsoft.com/office/officeart/2005/8/layout/default"/>
    <dgm:cxn modelId="{75E8EB9F-A89F-476A-A909-E0A8F81261AD}" srcId="{8C74D9E9-0D5E-46D5-9628-4844771B13DE}" destId="{20229572-CA2A-406F-8E49-2B2C481D3A5D}" srcOrd="3" destOrd="0" parTransId="{CE406F61-7068-4751-88C3-BFF2B25F2E04}" sibTransId="{2FBDFC2A-DA77-402E-927D-140A8A01B0A7}"/>
    <dgm:cxn modelId="{28FD84C2-4E44-4561-84E5-A365E520ED52}" srcId="{8C74D9E9-0D5E-46D5-9628-4844771B13DE}" destId="{2AF7DDC7-E554-44BF-A90D-F5A50C35E9E2}" srcOrd="0" destOrd="0" parTransId="{0D42259B-7654-4197-9347-186CEA379752}" sibTransId="{3B6D904B-96AE-494C-8770-5530D699D3EB}"/>
    <dgm:cxn modelId="{BD4506D1-1804-4557-93CE-0853E03EBA08}" srcId="{8C74D9E9-0D5E-46D5-9628-4844771B13DE}" destId="{8B222D69-2813-41E7-90A7-F35DD2414BF0}" srcOrd="1" destOrd="0" parTransId="{8BED3BE6-7C4B-40B7-AC15-5F5662F8A3E3}" sibTransId="{C2CE6B01-6ABC-40D8-B3DD-CA9AA0974760}"/>
    <dgm:cxn modelId="{A3C416DB-BB92-4DCD-A2A3-42F04B03BB7B}" type="presOf" srcId="{8B222D69-2813-41E7-90A7-F35DD2414BF0}" destId="{6012DCB9-CAFC-4F04-ABBC-B0717769139C}" srcOrd="0" destOrd="0" presId="urn:microsoft.com/office/officeart/2005/8/layout/default"/>
    <dgm:cxn modelId="{D74E10E2-0A1E-4C92-8D19-5188E277B6FE}" type="presOf" srcId="{20229572-CA2A-406F-8E49-2B2C481D3A5D}" destId="{87D9C0A1-FA58-414D-A9EF-93C62401CC7A}" srcOrd="0" destOrd="0" presId="urn:microsoft.com/office/officeart/2005/8/layout/default"/>
    <dgm:cxn modelId="{B62EA3A6-6DE8-44B1-9979-5C9F67775083}" type="presParOf" srcId="{FF406E02-1619-40F6-B4D0-DEEA5D27619C}" destId="{A18DAA94-EB99-4344-89F5-DF9E4B8B3F8F}" srcOrd="0" destOrd="0" presId="urn:microsoft.com/office/officeart/2005/8/layout/default"/>
    <dgm:cxn modelId="{635E4270-345E-4D6A-B27D-A04D16713455}" type="presParOf" srcId="{FF406E02-1619-40F6-B4D0-DEEA5D27619C}" destId="{D9C1E9EE-6F92-4559-A83C-A75590ACACA9}" srcOrd="1" destOrd="0" presId="urn:microsoft.com/office/officeart/2005/8/layout/default"/>
    <dgm:cxn modelId="{03E94964-D10B-4F3F-93AE-7A304B3985BA}" type="presParOf" srcId="{FF406E02-1619-40F6-B4D0-DEEA5D27619C}" destId="{6012DCB9-CAFC-4F04-ABBC-B0717769139C}" srcOrd="2" destOrd="0" presId="urn:microsoft.com/office/officeart/2005/8/layout/default"/>
    <dgm:cxn modelId="{C421F84B-C54C-489E-82F5-A075559E49C6}" type="presParOf" srcId="{FF406E02-1619-40F6-B4D0-DEEA5D27619C}" destId="{E7E633B8-1252-4038-98A0-91B6E5F8828A}" srcOrd="3" destOrd="0" presId="urn:microsoft.com/office/officeart/2005/8/layout/default"/>
    <dgm:cxn modelId="{D9054CC2-C035-4683-9ACF-23F2D5B1894A}" type="presParOf" srcId="{FF406E02-1619-40F6-B4D0-DEEA5D27619C}" destId="{69764C82-2D85-47A6-AA4A-D00C67258898}" srcOrd="4" destOrd="0" presId="urn:microsoft.com/office/officeart/2005/8/layout/default"/>
    <dgm:cxn modelId="{B2C48803-4196-465F-841E-9A6895A103AC}" type="presParOf" srcId="{FF406E02-1619-40F6-B4D0-DEEA5D27619C}" destId="{8FAB233C-2E6B-4A35-BA76-6E5D0C350C47}" srcOrd="5" destOrd="0" presId="urn:microsoft.com/office/officeart/2005/8/layout/default"/>
    <dgm:cxn modelId="{048CADE6-1CEA-4F05-B097-F45849727B31}" type="presParOf" srcId="{FF406E02-1619-40F6-B4D0-DEEA5D27619C}" destId="{87D9C0A1-FA58-414D-A9EF-93C62401CC7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A7C16-85E9-4F13-8DC8-9B0EA2035608}">
      <dsp:nvSpPr>
        <dsp:cNvPr id="0" name=""/>
        <dsp:cNvSpPr/>
      </dsp:nvSpPr>
      <dsp:spPr>
        <a:xfrm>
          <a:off x="1182141" y="297"/>
          <a:ext cx="1777007" cy="10662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Front Office</a:t>
          </a:r>
          <a:endParaRPr lang="tr-TR" sz="2000" kern="1200" dirty="0"/>
        </a:p>
      </dsp:txBody>
      <dsp:txXfrm>
        <a:off x="1182141" y="297"/>
        <a:ext cx="1777007" cy="1066204"/>
      </dsp:txXfrm>
    </dsp:sp>
    <dsp:sp modelId="{A85E52B4-15AD-43CF-B8AC-2DA899DD4503}">
      <dsp:nvSpPr>
        <dsp:cNvPr id="0" name=""/>
        <dsp:cNvSpPr/>
      </dsp:nvSpPr>
      <dsp:spPr>
        <a:xfrm>
          <a:off x="3136850" y="297"/>
          <a:ext cx="1777007" cy="10662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Housekeeping</a:t>
          </a:r>
          <a:endParaRPr lang="tr-TR" sz="2000" kern="1200" dirty="0"/>
        </a:p>
      </dsp:txBody>
      <dsp:txXfrm>
        <a:off x="3136850" y="297"/>
        <a:ext cx="1777007" cy="10662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DAA94-EB99-4344-89F5-DF9E4B8B3F8F}">
      <dsp:nvSpPr>
        <dsp:cNvPr id="0" name=""/>
        <dsp:cNvSpPr/>
      </dsp:nvSpPr>
      <dsp:spPr>
        <a:xfrm>
          <a:off x="657224" y="297"/>
          <a:ext cx="1875234" cy="1125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Room Pricing</a:t>
          </a:r>
          <a:endParaRPr lang="tr-TR" sz="1700" kern="1200" dirty="0"/>
        </a:p>
      </dsp:txBody>
      <dsp:txXfrm>
        <a:off x="657224" y="297"/>
        <a:ext cx="1875234" cy="1125140"/>
      </dsp:txXfrm>
    </dsp:sp>
    <dsp:sp modelId="{6012DCB9-CAFC-4F04-ABBC-B0717769139C}">
      <dsp:nvSpPr>
        <dsp:cNvPr id="0" name=""/>
        <dsp:cNvSpPr/>
      </dsp:nvSpPr>
      <dsp:spPr>
        <a:xfrm>
          <a:off x="2719982" y="297"/>
          <a:ext cx="1875234" cy="1125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Room Sales Forecasting Concepts / Techniques</a:t>
          </a:r>
          <a:endParaRPr lang="tr-TR" sz="1700" kern="1200" dirty="0"/>
        </a:p>
      </dsp:txBody>
      <dsp:txXfrm>
        <a:off x="2719982" y="297"/>
        <a:ext cx="1875234" cy="1125140"/>
      </dsp:txXfrm>
    </dsp:sp>
    <dsp:sp modelId="{69764C82-2D85-47A6-AA4A-D00C67258898}">
      <dsp:nvSpPr>
        <dsp:cNvPr id="0" name=""/>
        <dsp:cNvSpPr/>
      </dsp:nvSpPr>
      <dsp:spPr>
        <a:xfrm>
          <a:off x="4782740" y="297"/>
          <a:ext cx="1875234" cy="1125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Period Evaluation </a:t>
          </a:r>
          <a:r>
            <a:rPr lang="en-US" sz="1700" kern="1200" dirty="0">
              <a:latin typeface="Century Gothic" panose="020B0502020202020204" pitchFamily="34" charset="0"/>
            </a:rPr>
            <a:t>→ Various Statistics</a:t>
          </a:r>
          <a:endParaRPr lang="tr-TR" sz="1700" kern="1200" dirty="0"/>
        </a:p>
      </dsp:txBody>
      <dsp:txXfrm>
        <a:off x="4782740" y="297"/>
        <a:ext cx="1875234" cy="1125140"/>
      </dsp:txXfrm>
    </dsp:sp>
    <dsp:sp modelId="{87D9C0A1-FA58-414D-A9EF-93C62401CC7A}">
      <dsp:nvSpPr>
        <dsp:cNvPr id="0" name=""/>
        <dsp:cNvSpPr/>
      </dsp:nvSpPr>
      <dsp:spPr>
        <a:xfrm>
          <a:off x="2719982" y="1312961"/>
          <a:ext cx="1875234" cy="1125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Budgeting (Revenue / Expenses)</a:t>
          </a:r>
          <a:endParaRPr lang="tr-TR" sz="1700" kern="1200" dirty="0"/>
        </a:p>
      </dsp:txBody>
      <dsp:txXfrm>
        <a:off x="2719982" y="1312961"/>
        <a:ext cx="1875234" cy="1125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74B68314-7664-40B0-9EC5-27939BAC512F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21B5E76-C4BB-4277-BCB0-80468BF906D0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3BEF774-BDD3-45BF-9452-A56ECAD0792B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0">
              <a:extLst>
                <a:ext uri="{FF2B5EF4-FFF2-40B4-BE49-F238E27FC236}">
                  <a16:creationId xmlns:a16="http://schemas.microsoft.com/office/drawing/2014/main" id="{60556F82-E082-47C9-90E8-987A29E868B8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21">
              <a:extLst>
                <a:ext uri="{FF2B5EF4-FFF2-40B4-BE49-F238E27FC236}">
                  <a16:creationId xmlns:a16="http://schemas.microsoft.com/office/drawing/2014/main" id="{DF2FB2BA-C6E3-4138-85E3-2F74B59A04D6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2">
              <a:extLst>
                <a:ext uri="{FF2B5EF4-FFF2-40B4-BE49-F238E27FC236}">
                  <a16:creationId xmlns:a16="http://schemas.microsoft.com/office/drawing/2014/main" id="{188F6744-6779-4B6B-AC56-230D7F8BBC6F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3">
              <a:extLst>
                <a:ext uri="{FF2B5EF4-FFF2-40B4-BE49-F238E27FC236}">
                  <a16:creationId xmlns:a16="http://schemas.microsoft.com/office/drawing/2014/main" id="{D49E7612-6AFA-4F13-A8B5-7630A7AFF5F0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4">
              <a:extLst>
                <a:ext uri="{FF2B5EF4-FFF2-40B4-BE49-F238E27FC236}">
                  <a16:creationId xmlns:a16="http://schemas.microsoft.com/office/drawing/2014/main" id="{A85A4DA0-C3C0-4500-AB3E-7F25ADB7A11C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5">
              <a:extLst>
                <a:ext uri="{FF2B5EF4-FFF2-40B4-BE49-F238E27FC236}">
                  <a16:creationId xmlns:a16="http://schemas.microsoft.com/office/drawing/2014/main" id="{60C5E9BB-F770-4781-BAB6-FA0AAEE0EAF3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6">
              <a:extLst>
                <a:ext uri="{FF2B5EF4-FFF2-40B4-BE49-F238E27FC236}">
                  <a16:creationId xmlns:a16="http://schemas.microsoft.com/office/drawing/2014/main" id="{5A790236-B93C-493F-9B2D-B766AC80118D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3F67E2BC-44A6-468C-A566-F2448101A11E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0A88267D-42B4-4B52-A321-E8C692BCD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5DA49BA2-95C9-4659-87BC-57ABAA2BF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D92C18A-6B33-41A6-B5D9-D3C1226D4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1DFCF-B3A3-43A1-8563-E0A0084B96B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17582139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D9688-7E71-4E79-A649-1A5C5AA75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E109A-2687-4E19-A1E6-C9EA6D90D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ECB22-3934-42C5-97AE-BA9BDDD94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8BA2E0-4DB9-4036-8562-95968A9586E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1858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135E4F-4336-43C7-92A0-E50F44CC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defRPr/>
            </a:pPr>
            <a:r>
              <a:rPr lang="en-US" altLang="tr-TR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3D05FA-96F7-427B-B926-CD578FD2F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defRPr/>
            </a:pPr>
            <a:r>
              <a:rPr lang="en-US" altLang="tr-TR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1E323AE-9C02-40CB-A43C-7A3A87B3E1A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BBE4B95-3352-4600-B8F9-BAA4F06F991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F222421-5A05-4608-AE03-03A65AE14DA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65AE4FA-763D-42BB-B0B3-095B38328F0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67471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74153-0AD4-452A-9F02-28F5CCB33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2C61B-365A-4549-8AF8-96EC9D178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30987-9BB9-4FD9-A97F-C9153F600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FD8CF-6252-491F-883D-B451BBFE8FC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84746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D43F45-B333-4530-A90A-8F33E27D7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defRPr/>
            </a:pPr>
            <a:r>
              <a:rPr lang="en-US" altLang="tr-TR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ABE594-83AA-433A-9BA4-D6A9D782A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defRPr/>
            </a:pPr>
            <a:r>
              <a:rPr lang="en-US" altLang="tr-TR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9A3639F-0349-4179-B119-C770DBB9543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28EE521-F36E-4EBC-BCA8-018FC3E23FD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9478AC-A10A-4CFD-9D54-B5EF86C9572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C9FC632-59A9-48F2-8921-AC4AAF9CDEB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90712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9EB8F7F-F27B-49BF-BF29-6BEF8C697A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AA775C-FACD-4C4B-A3B0-4B2B0227163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BE49A7E-9656-4D8D-8AD5-4B2FED904B9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AD06582-10D6-4154-AF67-E35185A93C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1125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E3B1D-9C4C-4A69-B9B9-A14772310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45827-69BA-4CB6-A0AC-A87A604BB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E6557-39AD-4B80-B193-A1F9080BD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186F6-6CEB-49B1-AB2A-B21A2256744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99316190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B3B1E-B792-4962-A984-4BBB76420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23568-CE89-4BA4-83FA-67AA9986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0E54E-6B9A-4D59-AC5B-E25567A3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A514B-DF5B-4104-933D-BBFBB2A04F8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03960774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0AB24-1528-44C8-83BF-A2A778C8A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4248B-2619-4515-994C-DC1A27FFC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8B7B9-3AE4-4D4E-945B-F0087C62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C029B-D11B-4CBD-A5E2-EC7E15AE23D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33085402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B80AB-91C0-48D4-936C-18C0DB62F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45376-0DBB-4AF5-9BE5-1BEFCFF97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CF892-604F-436F-B978-1B1E9158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965BA-2CAF-4563-97A7-2E0822727C7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75627566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28652A-B434-40CA-B3AD-E8F0BE24D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B6B2C0-6F97-4CDD-B0A4-2CEE43B9A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E72FDE-D25C-4412-A47E-D29EDFA7B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F0BBD-526D-414D-BD5E-2C0C41BF011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85135636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1C5517-AF45-4310-AAB5-285E2B81F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C1B10B-AB2C-4173-9786-F2CC909A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609200-C3F0-4387-BFD4-1C55C4B95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3BFBF-C525-4834-A1C4-7C1467A8201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91686065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61B703A-A230-4A2D-A468-0C7E54240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CD16C8C-E911-4C5C-B587-BA39E1465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ACDC46F-657C-4619-8F23-134F2ADD3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53A8D-7D8A-4BF9-A9F9-DBDCEA8D6BF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27729786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94C1F6A-6B24-4408-BCA4-732020CB4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8E9C4FD-5C1F-40CA-8A14-0713017C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DE20A7-002F-4310-A975-4E739E8B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87356-5410-4DBB-B5E6-3E48B9E5CBA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68757208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BB2DE2-E16F-4B92-8A56-0D90DCA7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30B8A43-ADEB-4168-8EA6-2C77166C7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8C1CDB-9826-4E29-9213-7A48E1FC8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5A286-EDE4-4A10-8896-B82C46D996B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32084855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DA0326-401B-40C9-85B8-CC53D0792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27F54D1-4E28-4155-85A3-F6DC14A55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B4F939-6D7C-4540-B971-8C686F7B1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F0230-7442-4692-9951-011838B8F37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12828414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25867DDF-D2F9-4DB3-A3F3-9B66B55C2CA4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09BFC5C-3DAA-45D7-8725-F588CA694D4D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F859FAF-CD7A-4E4F-A357-524F58E4B7C2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EC70CF6-245E-457B-AC62-0C9D6EB260C3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249CA2E-4288-4F24-91FE-E9D8E165FB25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AA1ED13-3DB4-46E9-89DC-DB20A28EC2BC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608665E-1C16-4FE4-BFEB-C4B0EB818AE7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AF774E2-D9F7-4DEE-A349-6E1C014CD3DD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548FB02-AC33-4611-8327-A229E182A9D5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3D5DA9C-16FD-46F0-9E65-3CF9728E3668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A5251BC-F11F-4F61-9D46-A08C3CC6108E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25DBFD47-F6B9-4CBF-8129-79CC454CC80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E2C24C5-A471-4D10-B37B-172D6169C1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C7421-1DEF-4C4B-AE42-4939F76D0A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6115C-955D-47A6-9F05-D5D591437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62CDD-3895-48A5-9721-75D74D3CBE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ED9DA4-C0E8-4382-B04C-C6C04D6D2B18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13" r:id="rId11"/>
    <p:sldLayoutId id="2147483808" r:id="rId12"/>
    <p:sldLayoutId id="2147483814" r:id="rId13"/>
    <p:sldLayoutId id="2147483809" r:id="rId14"/>
    <p:sldLayoutId id="2147483810" r:id="rId15"/>
    <p:sldLayoutId id="2147483811" r:id="rId16"/>
  </p:sldLayoutIdLst>
  <p:transition>
    <p:dissolve/>
  </p:transition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DFF8919-BF8B-4AA3-A2D9-C3831FB0AAA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810000"/>
            <a:ext cx="7772400" cy="1295400"/>
          </a:xfrm>
        </p:spPr>
        <p:txBody>
          <a:bodyPr/>
          <a:lstStyle/>
          <a:p>
            <a:pPr algn="ctr" eaLnBrk="1" hangingPunct="1"/>
            <a:r>
              <a:rPr lang="tr-TR" alt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Rooms</a:t>
            </a:r>
            <a:r>
              <a:rPr lang="en-US" alt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Division Management </a:t>
            </a:r>
            <a:br>
              <a:rPr lang="en-US" alt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alt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(</a:t>
            </a:r>
            <a:r>
              <a:rPr lang="tr-TR" alt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THM</a:t>
            </a:r>
            <a:r>
              <a:rPr lang="en-US" altLang="tr-T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243)</a:t>
            </a:r>
            <a:endParaRPr lang="en-US" altLang="tr-T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4FBB3E8-3EA7-43E9-977F-7CA98F666B7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200400"/>
            <a:ext cx="8305800" cy="609600"/>
          </a:xfrm>
        </p:spPr>
        <p:txBody>
          <a:bodyPr/>
          <a:lstStyle/>
          <a:p>
            <a:pPr algn="ctr" eaLnBrk="1" hangingPunct="1"/>
            <a:r>
              <a:rPr lang="en-US" altLang="tr-TR" sz="4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Course Syllabus</a:t>
            </a:r>
          </a:p>
        </p:txBody>
      </p:sp>
      <p:pic>
        <p:nvPicPr>
          <p:cNvPr id="5124" name="Picture 4" descr="j0198276">
            <a:extLst>
              <a:ext uri="{FF2B5EF4-FFF2-40B4-BE49-F238E27FC236}">
                <a16:creationId xmlns:a16="http://schemas.microsoft.com/office/drawing/2014/main" id="{9EB8629E-0009-4F55-AED8-01379A514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04800"/>
            <a:ext cx="32766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B365451D-59E5-4977-B866-0BF9B5AFED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951131"/>
            <a:ext cx="8458200" cy="5068669"/>
          </a:xfrm>
        </p:spPr>
        <p:txBody>
          <a:bodyPr/>
          <a:lstStyle/>
          <a:p>
            <a:pPr algn="just" eaLnBrk="1" hangingPunct="1"/>
            <a:r>
              <a:rPr lang="en-US" alt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09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Role of Housekeeping in Hospitality Operations</a:t>
            </a:r>
            <a:endParaRPr lang="en-US" alt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10</a:t>
            </a:r>
            <a:r>
              <a:rPr lang="en-US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Pricing</a:t>
            </a:r>
          </a:p>
          <a:p>
            <a:pPr algn="just" eaLnBrk="1" hangingPunct="1"/>
            <a:r>
              <a:rPr lang="en-US" alt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11</a:t>
            </a:r>
            <a:r>
              <a:rPr lang="en-US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Forecasting</a:t>
            </a:r>
          </a:p>
          <a:p>
            <a:pPr algn="just" eaLnBrk="1" hangingPunct="1"/>
            <a:r>
              <a:rPr lang="en-US" alt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12</a:t>
            </a:r>
            <a:r>
              <a:rPr lang="en-US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Rooms Division Department Operational Issues</a:t>
            </a:r>
          </a:p>
          <a:p>
            <a:pPr algn="just" eaLnBrk="1" hangingPunct="1"/>
            <a:r>
              <a:rPr lang="en-US" alt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13</a:t>
            </a:r>
            <a:r>
              <a:rPr lang="en-US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Budgeting</a:t>
            </a:r>
          </a:p>
          <a:p>
            <a:pPr algn="just" eaLnBrk="1" hangingPunct="1"/>
            <a:r>
              <a:rPr lang="en-US" alt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14</a:t>
            </a:r>
            <a:r>
              <a:rPr lang="en-US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Overall Revision</a:t>
            </a: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id="{A727A07F-9A7C-4862-9A8C-1A2642335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04800"/>
            <a:ext cx="6400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Weeks </a:t>
            </a:r>
            <a:r>
              <a:rPr lang="tr-TR" altLang="tr-T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9</a:t>
            </a:r>
            <a:r>
              <a:rPr lang="en-US" altLang="tr-T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 through </a:t>
            </a:r>
            <a:r>
              <a:rPr lang="tr-TR" altLang="tr-TR" sz="3600" b="1" dirty="0">
                <a:solidFill>
                  <a:schemeClr val="tx1"/>
                </a:solidFill>
                <a:latin typeface="Arial Black" panose="020B0A04020102020204" pitchFamily="34" charset="0"/>
              </a:rPr>
              <a:t>14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2B8457E-43D4-4005-BC98-C65B38095A5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533400"/>
          </a:xfrm>
        </p:spPr>
        <p:txBody>
          <a:bodyPr/>
          <a:lstStyle/>
          <a:p>
            <a:pPr algn="ctr" eaLnBrk="1" hangingPunct="1"/>
            <a:r>
              <a:rPr lang="en-US" altLang="tr-TR" b="1">
                <a:solidFill>
                  <a:schemeClr val="tx1"/>
                </a:solidFill>
              </a:rPr>
              <a:t>Final Exam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5E170C5-F7AC-4290-95E5-94A599597E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685800"/>
          </a:xfrm>
        </p:spPr>
        <p:txBody>
          <a:bodyPr/>
          <a:lstStyle/>
          <a:p>
            <a:pPr algn="ctr" eaLnBrk="1" hangingPunct="1"/>
            <a:r>
              <a:rPr lang="en-US" altLang="tr-TR" b="1">
                <a:solidFill>
                  <a:schemeClr val="tx1"/>
                </a:solidFill>
              </a:rPr>
              <a:t>Semester Holiday</a:t>
            </a:r>
          </a:p>
        </p:txBody>
      </p:sp>
      <p:pic>
        <p:nvPicPr>
          <p:cNvPr id="16388" name="Picture 4" descr="j0303470">
            <a:extLst>
              <a:ext uri="{FF2B5EF4-FFF2-40B4-BE49-F238E27FC236}">
                <a16:creationId xmlns:a16="http://schemas.microsoft.com/office/drawing/2014/main" id="{A0BF3AF0-D71F-4B51-BA70-69D37E6A1D6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"/>
            <a:ext cx="4876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 descr="j0158537">
            <a:extLst>
              <a:ext uri="{FF2B5EF4-FFF2-40B4-BE49-F238E27FC236}">
                <a16:creationId xmlns:a16="http://schemas.microsoft.com/office/drawing/2014/main" id="{5E3BA4FE-BC35-40CD-B72B-01FEF75611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4953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BED192FE-AB1F-42C9-ABF0-72B0C38A30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581400"/>
            <a:ext cx="7772400" cy="1066800"/>
          </a:xfrm>
        </p:spPr>
        <p:txBody>
          <a:bodyPr/>
          <a:lstStyle/>
          <a:p>
            <a:pPr algn="ctr" eaLnBrk="1" hangingPunct="1"/>
            <a:r>
              <a:rPr lang="en-US" altLang="tr-TR" sz="4000" b="1">
                <a:solidFill>
                  <a:schemeClr val="tx1"/>
                </a:solidFill>
              </a:rPr>
              <a:t>Course Description</a:t>
            </a:r>
            <a:endParaRPr lang="en-US" altLang="tr-TR" sz="4000">
              <a:solidFill>
                <a:schemeClr val="tx1"/>
              </a:solidFill>
            </a:endParaRPr>
          </a:p>
        </p:txBody>
      </p:sp>
      <p:pic>
        <p:nvPicPr>
          <p:cNvPr id="6147" name="Picture 1027" descr="PE01002_">
            <a:extLst>
              <a:ext uri="{FF2B5EF4-FFF2-40B4-BE49-F238E27FC236}">
                <a16:creationId xmlns:a16="http://schemas.microsoft.com/office/drawing/2014/main" id="{0A0E4C57-B557-41AD-B8A2-D97E58E7D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914400"/>
            <a:ext cx="132715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5959F47-372F-4136-851C-184634F24D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457200"/>
            <a:ext cx="7772400" cy="59436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tr-TR" sz="2800" dirty="0"/>
              <a:t>1. </a:t>
            </a:r>
            <a:r>
              <a:rPr lang="tr-TR" altLang="tr-TR" sz="2400" dirty="0"/>
              <a:t>Provide</a:t>
            </a:r>
            <a:r>
              <a:rPr lang="en-US" altLang="tr-TR" sz="2400" dirty="0"/>
              <a:t> an understanding of the essentials of Rooms Division Management.</a:t>
            </a:r>
            <a:endParaRPr lang="tr-TR" altLang="tr-TR" sz="2400" dirty="0"/>
          </a:p>
          <a:p>
            <a:pPr marL="0" indent="0" algn="just" eaLnBrk="1" hangingPunct="1">
              <a:buNone/>
            </a:pPr>
            <a:r>
              <a:rPr lang="en-US" altLang="tr-TR" sz="2400" dirty="0"/>
              <a:t>2. </a:t>
            </a:r>
            <a:r>
              <a:rPr lang="tr-TR" altLang="tr-TR" sz="2400" dirty="0"/>
              <a:t>Examine</a:t>
            </a:r>
            <a:r>
              <a:rPr lang="en-US" altLang="tr-TR" sz="2400" dirty="0"/>
              <a:t> the two basic management functions of Rooms Division:</a:t>
            </a:r>
          </a:p>
          <a:p>
            <a:pPr marL="0" indent="0" algn="just" eaLnBrk="1" hangingPunct="1">
              <a:buNone/>
            </a:pPr>
            <a:endParaRPr lang="en-US" altLang="tr-TR" sz="2400" dirty="0"/>
          </a:p>
          <a:p>
            <a:pPr marL="0" indent="0" algn="just" eaLnBrk="1" hangingPunct="1">
              <a:buNone/>
            </a:pPr>
            <a:endParaRPr lang="en-US" altLang="tr-TR" sz="2400" dirty="0"/>
          </a:p>
          <a:p>
            <a:pPr marL="0" indent="0" algn="just" eaLnBrk="1" hangingPunct="1">
              <a:buNone/>
            </a:pPr>
            <a:r>
              <a:rPr lang="en-US" altLang="tr-TR" sz="2400" dirty="0"/>
              <a:t>3. </a:t>
            </a:r>
            <a:r>
              <a:rPr lang="tr-TR" altLang="tr-TR" sz="2400" dirty="0"/>
              <a:t>Help</a:t>
            </a:r>
            <a:r>
              <a:rPr lang="en-US" altLang="tr-TR" sz="2400" dirty="0"/>
              <a:t> students acquire not only the basic skills necessary for the operations, but also for management analysis</a:t>
            </a:r>
          </a:p>
          <a:p>
            <a:pPr marL="0" indent="0" algn="just" eaLnBrk="1" hangingPunct="1">
              <a:buNone/>
            </a:pPr>
            <a:endParaRPr lang="en-US" altLang="tr-TR" sz="2400" dirty="0"/>
          </a:p>
          <a:p>
            <a:pPr marL="0" indent="0" algn="just" eaLnBrk="1" hangingPunct="1">
              <a:buNone/>
            </a:pPr>
            <a:r>
              <a:rPr lang="tr-TR" altLang="tr-TR" sz="2400" dirty="0"/>
              <a:t> </a:t>
            </a:r>
            <a:endParaRPr lang="en-US" altLang="tr-TR" sz="24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FB4637-2C80-4A51-B33A-76049B2D18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0703848"/>
              </p:ext>
            </p:extLst>
          </p:nvPr>
        </p:nvGraphicFramePr>
        <p:xfrm>
          <a:off x="1524000" y="2133600"/>
          <a:ext cx="60960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251769A-A97C-417F-9FD3-9314A8F952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5100302"/>
              </p:ext>
            </p:extLst>
          </p:nvPr>
        </p:nvGraphicFramePr>
        <p:xfrm>
          <a:off x="990600" y="4267200"/>
          <a:ext cx="73152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37C246F-B547-49AA-9460-24E2CFE76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1700" y="395288"/>
            <a:ext cx="7340600" cy="642937"/>
          </a:xfrm>
        </p:spPr>
        <p:txBody>
          <a:bodyPr/>
          <a:lstStyle/>
          <a:p>
            <a:pPr algn="ctr" eaLnBrk="1" hangingPunct="1"/>
            <a:r>
              <a:rPr lang="en-US" altLang="tr-TR" sz="4000" b="1">
                <a:solidFill>
                  <a:schemeClr val="tx1"/>
                </a:solidFill>
              </a:rPr>
              <a:t>Textbook</a:t>
            </a:r>
            <a:endParaRPr lang="en-US" altLang="tr-TR" sz="4000">
              <a:solidFill>
                <a:schemeClr val="tx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904639A-5516-4278-A31C-F684F16015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tr-TR" sz="2400" dirty="0"/>
              <a:t>1. </a:t>
            </a:r>
            <a:r>
              <a:rPr lang="en-US" altLang="tr-TR" sz="2400" dirty="0" err="1"/>
              <a:t>Kasavana</a:t>
            </a:r>
            <a:r>
              <a:rPr lang="en-US" altLang="tr-TR" sz="2400" dirty="0"/>
              <a:t> Michael L. &amp; Richard M. Brooks, </a:t>
            </a:r>
            <a:r>
              <a:rPr lang="tr-TR" altLang="tr-TR" sz="2400" i="1" dirty="0"/>
              <a:t>Managing </a:t>
            </a:r>
            <a:r>
              <a:rPr lang="en-US" altLang="tr-TR" sz="2400" i="1" dirty="0"/>
              <a:t>Front Office </a:t>
            </a:r>
            <a:r>
              <a:rPr lang="tr-TR" altLang="tr-TR" sz="2400" i="1" dirty="0"/>
              <a:t>Operations</a:t>
            </a:r>
            <a:r>
              <a:rPr lang="en-US" altLang="tr-TR" sz="2400" dirty="0"/>
              <a:t>, </a:t>
            </a:r>
            <a:r>
              <a:rPr lang="tr-TR" altLang="tr-TR" sz="2400" dirty="0"/>
              <a:t>Ninth</a:t>
            </a:r>
            <a:r>
              <a:rPr lang="en-US" altLang="tr-TR" sz="2400" dirty="0"/>
              <a:t> Edition, AHLA, Michigan [</a:t>
            </a:r>
            <a:r>
              <a:rPr lang="tr-TR" altLang="tr-TR" sz="2400" dirty="0"/>
              <a:t>2013</a:t>
            </a:r>
            <a:r>
              <a:rPr lang="en-US" altLang="tr-TR" sz="2400" dirty="0"/>
              <a:t>] </a:t>
            </a:r>
            <a:r>
              <a:rPr lang="en-US" altLang="tr-TR" sz="2400" dirty="0">
                <a:sym typeface="Symbol" panose="05050102010706020507" pitchFamily="18" charset="2"/>
              </a:rPr>
              <a:t></a:t>
            </a:r>
            <a:r>
              <a:rPr lang="en-US" altLang="tr-TR" sz="2400" dirty="0"/>
              <a:t> Required </a:t>
            </a:r>
          </a:p>
          <a:p>
            <a:pPr algn="just" eaLnBrk="1" hangingPunct="1">
              <a:buFontTx/>
              <a:buNone/>
            </a:pPr>
            <a:r>
              <a:rPr lang="tr-TR" altLang="tr-TR" sz="2400" dirty="0"/>
              <a:t>2</a:t>
            </a:r>
            <a:r>
              <a:rPr lang="en-US" altLang="tr-TR" sz="2400" dirty="0"/>
              <a:t>. Instructor’s Web Page:</a:t>
            </a:r>
          </a:p>
          <a:p>
            <a:pPr lvl="1" algn="just" eaLnBrk="1" hangingPunct="1"/>
            <a:r>
              <a:rPr lang="en-US" altLang="tr-TR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</a:t>
            </a:r>
            <a:r>
              <a:rPr lang="tr-TR" altLang="tr-TR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hafra</a:t>
            </a:r>
            <a:r>
              <a:rPr lang="en-US" altLang="tr-TR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.bilkent.edu.tr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6A3A771-494A-4A03-A6BF-E701740E2C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6348413" cy="685800"/>
          </a:xfrm>
        </p:spPr>
        <p:txBody>
          <a:bodyPr/>
          <a:lstStyle/>
          <a:p>
            <a:pPr algn="ctr" eaLnBrk="1" hangingPunct="1"/>
            <a:r>
              <a:rPr lang="en-US" altLang="tr-TR" sz="4800" b="1">
                <a:solidFill>
                  <a:schemeClr val="tx1"/>
                </a:solidFill>
              </a:rPr>
              <a:t>Grading</a:t>
            </a:r>
            <a:endParaRPr lang="en-US" altLang="tr-TR" sz="4800">
              <a:solidFill>
                <a:schemeClr val="tx1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87FDE32-ADEC-4080-AEF6-6F9A9AE389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6934200" cy="3124200"/>
          </a:xfrm>
        </p:spPr>
        <p:txBody>
          <a:bodyPr/>
          <a:lstStyle/>
          <a:p>
            <a:pPr eaLnBrk="1" hangingPunct="1"/>
            <a:r>
              <a:rPr lang="en-US" altLang="tr-TR" sz="3200"/>
              <a:t>In-Class Attendance:		</a:t>
            </a:r>
            <a:r>
              <a:rPr lang="tr-TR" altLang="tr-TR" sz="3200"/>
              <a:t>	</a:t>
            </a:r>
            <a:r>
              <a:rPr lang="en-US" altLang="tr-TR" sz="3200"/>
              <a:t>5</a:t>
            </a:r>
            <a:r>
              <a:rPr lang="tr-TR" altLang="tr-TR" sz="3200"/>
              <a:t> </a:t>
            </a:r>
            <a:r>
              <a:rPr lang="en-US" altLang="tr-TR" sz="3200"/>
              <a:t>%</a:t>
            </a:r>
          </a:p>
          <a:p>
            <a:pPr eaLnBrk="1" hangingPunct="1"/>
            <a:r>
              <a:rPr lang="en-US" altLang="tr-TR" sz="3200"/>
              <a:t>In-Class Participation:		5</a:t>
            </a:r>
            <a:r>
              <a:rPr lang="tr-TR" altLang="tr-TR" sz="3200"/>
              <a:t> </a:t>
            </a:r>
            <a:r>
              <a:rPr lang="en-US" altLang="tr-TR" sz="3200"/>
              <a:t>%</a:t>
            </a:r>
          </a:p>
          <a:p>
            <a:pPr eaLnBrk="1" hangingPunct="1"/>
            <a:r>
              <a:rPr lang="en-US" altLang="tr-TR" sz="3200"/>
              <a:t>Assignments:				</a:t>
            </a:r>
            <a:r>
              <a:rPr lang="tr-TR" altLang="tr-TR" sz="3200"/>
              <a:t>		</a:t>
            </a:r>
            <a:r>
              <a:rPr lang="en-US" altLang="tr-TR" sz="3200"/>
              <a:t>2</a:t>
            </a:r>
            <a:r>
              <a:rPr lang="tr-TR" altLang="tr-TR" sz="3200"/>
              <a:t>5 </a:t>
            </a:r>
            <a:r>
              <a:rPr lang="en-US" altLang="tr-TR" sz="3200"/>
              <a:t>%</a:t>
            </a:r>
          </a:p>
          <a:p>
            <a:pPr eaLnBrk="1" hangingPunct="1"/>
            <a:r>
              <a:rPr lang="en-US" altLang="tr-TR" sz="3200"/>
              <a:t>Midterm Exam:			</a:t>
            </a:r>
            <a:r>
              <a:rPr lang="tr-TR" altLang="tr-TR" sz="3200"/>
              <a:t>		</a:t>
            </a:r>
            <a:r>
              <a:rPr lang="en-US" altLang="tr-TR" sz="3200"/>
              <a:t>30</a:t>
            </a:r>
            <a:r>
              <a:rPr lang="tr-TR" altLang="tr-TR" sz="3200"/>
              <a:t> </a:t>
            </a:r>
            <a:r>
              <a:rPr lang="en-US" altLang="tr-TR" sz="3200"/>
              <a:t>%</a:t>
            </a:r>
          </a:p>
          <a:p>
            <a:pPr eaLnBrk="1" hangingPunct="1"/>
            <a:r>
              <a:rPr lang="en-US" altLang="tr-TR" sz="3200"/>
              <a:t>Final Exam:				</a:t>
            </a:r>
            <a:r>
              <a:rPr lang="tr-TR" altLang="tr-TR" sz="3200"/>
              <a:t>		35 </a:t>
            </a:r>
            <a:r>
              <a:rPr lang="en-US" altLang="tr-TR" sz="3200"/>
              <a:t>%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3AB77BD-9D0F-4C4D-8270-B476E4402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1700" y="395288"/>
            <a:ext cx="7340600" cy="884237"/>
          </a:xfrm>
        </p:spPr>
        <p:txBody>
          <a:bodyPr/>
          <a:lstStyle/>
          <a:p>
            <a:pPr algn="ctr" eaLnBrk="1" hangingPunct="1"/>
            <a:r>
              <a:rPr lang="en-US" altLang="tr-TR" sz="4000" b="1">
                <a:solidFill>
                  <a:schemeClr val="tx1"/>
                </a:solidFill>
              </a:rPr>
              <a:t>Things to Remember!</a:t>
            </a:r>
            <a:endParaRPr lang="en-US" altLang="tr-TR">
              <a:solidFill>
                <a:schemeClr val="tx1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21A6ADD-988C-4ECF-A508-843C78AAC0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534400" cy="4953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tr-TR" sz="2800" dirty="0"/>
              <a:t>Maximum </a:t>
            </a:r>
            <a:r>
              <a:rPr lang="en-US" altLang="tr-TR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25% </a:t>
            </a:r>
            <a:r>
              <a:rPr lang="en-US" altLang="tr-TR" sz="2800" dirty="0"/>
              <a:t>Absenteeism</a:t>
            </a:r>
            <a:r>
              <a:rPr lang="tr-TR" altLang="tr-TR" sz="2800" dirty="0"/>
              <a:t> </a:t>
            </a:r>
            <a:r>
              <a:rPr lang="tr-TR" altLang="tr-TR" sz="2800" dirty="0">
                <a:cs typeface="Calibri" panose="020F0502020204030204" pitchFamily="34" charset="0"/>
              </a:rPr>
              <a:t>→</a:t>
            </a:r>
            <a:r>
              <a:rPr lang="tr-TR" alt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tr-TR" alt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 Hrs. Abs.</a:t>
            </a:r>
            <a:endParaRPr lang="en-US" altLang="tr-TR" sz="28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tr-TR" sz="2800" dirty="0"/>
              <a:t>Students are required to bring a Calculator with them at all sessions of the course especially right after the Midterm Examination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tr-TR" sz="2800" dirty="0"/>
              <a:t>Come Prepared for Chapters that will be taught!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tr-TR" sz="2800" dirty="0"/>
              <a:t>Late Homework and/or Assignment </a:t>
            </a:r>
            <a:r>
              <a:rPr lang="en-US" altLang="tr-TR" sz="2800" dirty="0">
                <a:sym typeface="Symbol" panose="05050102010706020507" pitchFamily="18" charset="2"/>
              </a:rPr>
              <a:t> </a:t>
            </a:r>
            <a:r>
              <a:rPr lang="en-US" altLang="tr-TR" sz="2800" b="1" dirty="0">
                <a:sym typeface="Symbol" panose="05050102010706020507" pitchFamily="18" charset="2"/>
              </a:rPr>
              <a:t>0</a:t>
            </a:r>
            <a:endParaRPr lang="tr-TR" altLang="tr-TR" sz="2800" b="1" dirty="0">
              <a:sym typeface="Symbol" panose="05050102010706020507" pitchFamily="18" charset="2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b="1" dirty="0">
                <a:sym typeface="Symbol" panose="05050102010706020507" pitchFamily="18" charset="2"/>
              </a:rPr>
              <a:t>FZ requirement : </a:t>
            </a:r>
            <a:r>
              <a:rPr lang="tr-TR" altLang="tr-TR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Symbol" panose="05050102010706020507" pitchFamily="18" charset="2"/>
              </a:rPr>
              <a:t>Missing more than 12 Hours </a:t>
            </a:r>
            <a:r>
              <a:rPr lang="tr-TR" altLang="tr-TR" sz="2800" b="1" dirty="0">
                <a:sym typeface="Symbol" panose="05050102010706020507" pitchFamily="18" charset="2"/>
              </a:rPr>
              <a:t>and / or totalling </a:t>
            </a:r>
            <a:r>
              <a:rPr lang="tr-TR" altLang="tr-TR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Symbol" panose="05050102010706020507" pitchFamily="18" charset="2"/>
              </a:rPr>
              <a:t>less than 35.75 </a:t>
            </a:r>
            <a:r>
              <a:rPr lang="tr-TR" altLang="tr-TR" sz="2800" b="1" dirty="0">
                <a:sym typeface="Symbol" panose="05050102010706020507" pitchFamily="18" charset="2"/>
              </a:rPr>
              <a:t>before Final Exam.</a:t>
            </a:r>
            <a:endParaRPr lang="en-US" altLang="tr-TR" sz="2800" b="1" dirty="0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3FCFED3-46FE-4B8A-B96B-442908845D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581400"/>
            <a:ext cx="7772400" cy="838200"/>
          </a:xfrm>
        </p:spPr>
        <p:txBody>
          <a:bodyPr/>
          <a:lstStyle/>
          <a:p>
            <a:pPr algn="ctr" eaLnBrk="1" hangingPunct="1"/>
            <a:r>
              <a:rPr lang="en-US" altLang="tr-TR" b="1">
                <a:solidFill>
                  <a:schemeClr val="tx1"/>
                </a:solidFill>
              </a:rPr>
              <a:t>Course Breakdown</a:t>
            </a:r>
            <a:endParaRPr lang="en-US" altLang="tr-TR">
              <a:solidFill>
                <a:schemeClr val="tx1"/>
              </a:solidFill>
            </a:endParaRPr>
          </a:p>
        </p:txBody>
      </p:sp>
      <p:pic>
        <p:nvPicPr>
          <p:cNvPr id="12291" name="Picture 3" descr="j0158621">
            <a:extLst>
              <a:ext uri="{FF2B5EF4-FFF2-40B4-BE49-F238E27FC236}">
                <a16:creationId xmlns:a16="http://schemas.microsoft.com/office/drawing/2014/main" id="{D44E02F0-405C-4FC2-A617-92005040B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762000"/>
            <a:ext cx="4876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408AABEF-498A-435E-8522-6A0D4D6389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487363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tr-TR" b="1" dirty="0">
                <a:solidFill>
                  <a:schemeClr val="tx1"/>
                </a:solidFill>
              </a:rPr>
              <a:t>Weeks 1 through 7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957318C8-9FDE-481C-9DC9-067AA3EDFC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458200" cy="48006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tr-TR" sz="3600" b="1" dirty="0"/>
              <a:t>Week 01</a:t>
            </a:r>
            <a:r>
              <a:rPr lang="en-US" altLang="tr-TR" sz="3600" dirty="0"/>
              <a:t>: Rooms Division Department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tr-TR" sz="3600" b="1" dirty="0"/>
              <a:t>Week 02</a:t>
            </a:r>
            <a:r>
              <a:rPr lang="en-US" altLang="tr-TR" sz="3600" dirty="0"/>
              <a:t>: Guest Cycle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tr-TR" sz="3600" b="1" dirty="0"/>
              <a:t>Week 03</a:t>
            </a:r>
            <a:r>
              <a:rPr lang="en-US" altLang="tr-TR" sz="3600" dirty="0"/>
              <a:t>: Reservation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tr-TR" sz="3600" b="1" dirty="0"/>
              <a:t>Week 04</a:t>
            </a:r>
            <a:r>
              <a:rPr lang="en-US" altLang="tr-TR" sz="3600" dirty="0"/>
              <a:t>: Registration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tr-TR" sz="3600" b="1" dirty="0"/>
              <a:t>Week 05</a:t>
            </a:r>
            <a:r>
              <a:rPr lang="en-US" altLang="tr-TR" sz="3600" dirty="0"/>
              <a:t>: Check-out &amp; Settlement</a:t>
            </a:r>
            <a:endParaRPr lang="tr-TR" altLang="tr-TR" sz="3600" dirty="0"/>
          </a:p>
          <a:p>
            <a:pPr algn="just" eaLnBrk="1" hangingPunct="1">
              <a:lnSpc>
                <a:spcPct val="80000"/>
              </a:lnSpc>
            </a:pPr>
            <a:r>
              <a:rPr lang="tr-TR" altLang="tr-TR" sz="3600" b="1" dirty="0"/>
              <a:t>Week 06: </a:t>
            </a:r>
            <a:r>
              <a:rPr lang="en-US" altLang="tr-TR" sz="3600" dirty="0"/>
              <a:t>Front Office Accounting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tr-TR" sz="3600" b="1" dirty="0"/>
              <a:t>Week 07</a:t>
            </a:r>
            <a:r>
              <a:rPr lang="en-US" altLang="tr-TR" sz="3600" dirty="0"/>
              <a:t>: Revision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" fill="hold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" fill="hold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AECA08C-70FF-461B-9E5C-EFDCA57F06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429000"/>
            <a:ext cx="7772400" cy="838200"/>
          </a:xfrm>
        </p:spPr>
        <p:txBody>
          <a:bodyPr/>
          <a:lstStyle/>
          <a:p>
            <a:pPr algn="ctr" eaLnBrk="1" hangingPunct="1"/>
            <a:r>
              <a:rPr lang="en-US" altLang="tr-TR" sz="4800" b="1">
                <a:solidFill>
                  <a:schemeClr val="tx1"/>
                </a:solidFill>
              </a:rPr>
              <a:t>Midterm Examination</a:t>
            </a:r>
          </a:p>
        </p:txBody>
      </p:sp>
      <p:pic>
        <p:nvPicPr>
          <p:cNvPr id="14339" name="Picture 4" descr="j0149769">
            <a:extLst>
              <a:ext uri="{FF2B5EF4-FFF2-40B4-BE49-F238E27FC236}">
                <a16:creationId xmlns:a16="http://schemas.microsoft.com/office/drawing/2014/main" id="{DD0C94E6-D62A-4F86-B4D4-4658AF535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705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321</TotalTime>
  <Words>328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Century Gothic</vt:lpstr>
      <vt:lpstr>Times New Roman</vt:lpstr>
      <vt:lpstr>Trebuchet MS</vt:lpstr>
      <vt:lpstr>Wingdings 3</vt:lpstr>
      <vt:lpstr>Facet</vt:lpstr>
      <vt:lpstr>Rooms Division Management  (THM 243)</vt:lpstr>
      <vt:lpstr>Course Description</vt:lpstr>
      <vt:lpstr>PowerPoint Presentation</vt:lpstr>
      <vt:lpstr>Textbook</vt:lpstr>
      <vt:lpstr>Grading</vt:lpstr>
      <vt:lpstr>Things to Remember!</vt:lpstr>
      <vt:lpstr>Course Breakdown</vt:lpstr>
      <vt:lpstr>Weeks 1 through 7</vt:lpstr>
      <vt:lpstr>Midterm Examination</vt:lpstr>
      <vt:lpstr>PowerPoint Presentation</vt:lpstr>
      <vt:lpstr>Final Exam</vt:lpstr>
    </vt:vector>
  </TitlesOfParts>
  <Company>bilkent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Office Operations (52 148)</dc:title>
  <dc:creator>bcc</dc:creator>
  <cp:lastModifiedBy>thm</cp:lastModifiedBy>
  <cp:revision>25</cp:revision>
  <dcterms:created xsi:type="dcterms:W3CDTF">2002-06-21T09:04:15Z</dcterms:created>
  <dcterms:modified xsi:type="dcterms:W3CDTF">2026-01-20T19:06:01Z</dcterms:modified>
</cp:coreProperties>
</file>